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57" r:id="rId9"/>
    <p:sldId id="286" r:id="rId10"/>
    <p:sldId id="287" r:id="rId11"/>
    <p:sldId id="288" r:id="rId12"/>
    <p:sldId id="289" r:id="rId13"/>
    <p:sldId id="290" r:id="rId14"/>
    <p:sldId id="285" r:id="rId15"/>
    <p:sldId id="291" r:id="rId16"/>
    <p:sldId id="292" r:id="rId17"/>
    <p:sldId id="293" r:id="rId18"/>
    <p:sldId id="294" r:id="rId19"/>
    <p:sldId id="29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00FF"/>
    <a:srgbClr val="663300"/>
    <a:srgbClr val="463300"/>
    <a:srgbClr val="F8F8F8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7" d="100"/>
          <a:sy n="107" d="100"/>
        </p:scale>
        <p:origin x="-102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74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4587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159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338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197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038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99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43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404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695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3883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8FBAE-7511-4924-BC20-295086EFA7A8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F057-84B0-4F3D-98EE-E5C7A66F4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26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34" name="Isosceles Triangle 33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Isosceles Triangle 34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3" descr="C:\Users\Ken\AppData\Local\Microsoft\Windows\Temporary Internet Files\Content.IE5\T5T34V6U\MC90043386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228600" y="76200"/>
            <a:ext cx="990600" cy="1141772"/>
            <a:chOff x="2074" y="1231"/>
            <a:chExt cx="1612" cy="1858"/>
          </a:xfrm>
        </p:grpSpPr>
        <p:sp>
          <p:nvSpPr>
            <p:cNvPr id="9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996600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8257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582C00"/>
                </a:solidFill>
              </a:endParaRPr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9144" y="146869"/>
            <a:ext cx="65470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A CD of this message will be available (free of charge) immediately following today's message</a:t>
            </a:r>
          </a:p>
          <a:p>
            <a:endParaRPr lang="en-US" sz="2400" b="1" dirty="0" smtClean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  <a:p>
            <a:r>
              <a:rPr lang="en-US" sz="2400" b="1" dirty="0" smtClean="0">
                <a:solidFill>
                  <a:srgbClr val="6633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Viner Hand ITC" pitchFamily="66" charset="0"/>
              </a:rPr>
              <a:t>This message will be available via podcast later this week at calvaryokc.com</a:t>
            </a:r>
            <a:endParaRPr lang="en-US" sz="2400" b="1" dirty="0">
              <a:solidFill>
                <a:srgbClr val="6633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Viner Hand ITC" pitchFamily="66" charset="0"/>
            </a:endParaRPr>
          </a:p>
        </p:txBody>
      </p:sp>
      <p:pic>
        <p:nvPicPr>
          <p:cNvPr id="38" name="Picture 6"/>
          <p:cNvPicPr>
            <a:picLocks noChangeAspect="1" noChangeArrowheads="1"/>
          </p:cNvPicPr>
          <p:nvPr/>
        </p:nvPicPr>
        <p:blipFill>
          <a:blip r:embed="rId4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39" name="TextBox 38"/>
          <p:cNvSpPr txBox="1"/>
          <p:nvPr/>
        </p:nvSpPr>
        <p:spPr>
          <a:xfrm>
            <a:off x="1676308" y="2760081"/>
            <a:ext cx="87316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34124" y="3800636"/>
            <a:ext cx="3324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803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Vanquished</a:t>
            </a:r>
            <a:r>
              <a:rPr lang="en-US" sz="3200" dirty="0"/>
              <a:t> ~ KJV, </a:t>
            </a:r>
            <a:r>
              <a:rPr lang="en-US" sz="3200" dirty="0">
                <a:solidFill>
                  <a:srgbClr val="993300"/>
                </a:solidFill>
              </a:rPr>
              <a:t>discomfited</a:t>
            </a:r>
            <a:r>
              <a:rPr lang="en-US" sz="3200" dirty="0"/>
              <a:t> 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130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3121551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rgbClr val="993300"/>
                </a:solidFill>
              </a:rPr>
              <a:t>C. H. Spurgeon ~ </a:t>
            </a:r>
            <a:r>
              <a:rPr lang="en-US" sz="3000" dirty="0"/>
              <a:t>"A godly man has a clear conscience, and knows himself to be upright; is he to deny his own consciousness, and to despise the work of the Holy Ghost, by hypocritically making himself out to be worse than he is? A godly man prizes his integrity very highly, or else he would not be a godly man at all; is he to be called proud because he will not readily lose the jewel of a reputable character? A godly man can see that in divine providence uprightness and truth are in the long run sure to bring their own reward; may he not, when he sees that reward bestowed in his own case, praise the Lord for it?" </a:t>
            </a:r>
          </a:p>
        </p:txBody>
      </p:sp>
    </p:spTree>
    <p:extLst>
      <p:ext uri="{BB962C8B-B14F-4D97-AF65-F5344CB8AC3E}">
        <p14:creationId xmlns:p14="http://schemas.microsoft.com/office/powerpoint/2010/main" xmlns="" val="685244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3397485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rgbClr val="993300"/>
                </a:solidFill>
              </a:rPr>
              <a:t>YHWH</a:t>
            </a:r>
            <a:r>
              <a:rPr lang="en-US" sz="3200" i="1" dirty="0"/>
              <a:t> </a:t>
            </a:r>
            <a:r>
              <a:rPr lang="en-US" sz="3200" dirty="0" smtClean="0"/>
              <a:t>~ </a:t>
            </a:r>
            <a:r>
              <a:rPr lang="en-US" sz="3200" i="1" dirty="0"/>
              <a:t>I AM that I AM </a:t>
            </a:r>
            <a:r>
              <a:rPr lang="en-US" sz="3200" dirty="0"/>
              <a:t>or </a:t>
            </a:r>
            <a:r>
              <a:rPr lang="en-US" sz="3200" i="1" dirty="0"/>
              <a:t>I Will Be Who I Will Be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609599" y="1828800"/>
            <a:ext cx="11190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dirty="0"/>
              <a:t>He is </a:t>
            </a:r>
            <a:r>
              <a:rPr lang="en-US" sz="3200" i="1" dirty="0"/>
              <a:t>The Becoming One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6665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259921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Gentleness</a:t>
            </a:r>
            <a:r>
              <a:rPr lang="en-US" sz="3200" dirty="0"/>
              <a:t> ~ NIV, </a:t>
            </a:r>
            <a:r>
              <a:rPr lang="en-US" sz="3200" dirty="0">
                <a:solidFill>
                  <a:srgbClr val="993300"/>
                </a:solidFill>
              </a:rPr>
              <a:t>You stoop down to make me great</a:t>
            </a:r>
          </a:p>
        </p:txBody>
      </p:sp>
    </p:spTree>
    <p:extLst>
      <p:ext uri="{BB962C8B-B14F-4D97-AF65-F5344CB8AC3E}">
        <p14:creationId xmlns:p14="http://schemas.microsoft.com/office/powerpoint/2010/main" xmlns="" val="4179455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359492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NIV (better) ~ </a:t>
            </a:r>
            <a:r>
              <a:rPr lang="en-US" sz="3200" dirty="0">
                <a:solidFill>
                  <a:srgbClr val="993300"/>
                </a:solidFill>
              </a:rPr>
              <a:t>You made my enemies turn their backs in flight, and I destroyed my foes. </a:t>
            </a:r>
          </a:p>
        </p:txBody>
      </p:sp>
    </p:spTree>
    <p:extLst>
      <p:ext uri="{BB962C8B-B14F-4D97-AF65-F5344CB8AC3E}">
        <p14:creationId xmlns:p14="http://schemas.microsoft.com/office/powerpoint/2010/main" xmlns="" val="3711240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889576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Michal</a:t>
            </a:r>
            <a:r>
              <a:rPr lang="en-US" sz="3200" dirty="0"/>
              <a:t> ~ NASB, NIV – </a:t>
            </a:r>
            <a:r>
              <a:rPr lang="en-US" sz="3200" dirty="0" err="1">
                <a:solidFill>
                  <a:srgbClr val="993300"/>
                </a:solidFill>
              </a:rPr>
              <a:t>Merab</a:t>
            </a:r>
            <a:endParaRPr lang="en-US" sz="3200" dirty="0">
              <a:solidFill>
                <a:srgbClr val="9933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757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33424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Ex. 21:23-25 ~ </a:t>
            </a:r>
            <a:r>
              <a:rPr lang="en-US" sz="3200" baseline="30000" dirty="0"/>
              <a:t>23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But if any harm follows, then you shall give life for life,</a:t>
            </a:r>
            <a:r>
              <a:rPr lang="en-US" sz="3200" dirty="0"/>
              <a:t> </a:t>
            </a:r>
            <a:r>
              <a:rPr lang="en-US" sz="3200" baseline="30000" dirty="0"/>
              <a:t>24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eye for eye, tooth for tooth, hand for hand, foot for foot, </a:t>
            </a:r>
            <a:r>
              <a:rPr lang="en-US" sz="3200" baseline="30000" dirty="0"/>
              <a:t>25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993300"/>
                </a:solidFill>
              </a:rPr>
              <a:t>burn for burn, wound for wound, stripe for stripe.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6400" y="3276600"/>
            <a:ext cx="114017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Deut. 24:16 </a:t>
            </a:r>
            <a:r>
              <a:rPr lang="en-US" sz="3200" i="1" dirty="0"/>
              <a:t>~ </a:t>
            </a:r>
            <a:r>
              <a:rPr lang="en-US" sz="3200" dirty="0">
                <a:solidFill>
                  <a:srgbClr val="993300"/>
                </a:solidFill>
              </a:rPr>
              <a:t>Fathers shall not be put to death for </a:t>
            </a:r>
            <a:r>
              <a:rPr lang="en-US" sz="3200" i="1" dirty="0">
                <a:solidFill>
                  <a:srgbClr val="993300"/>
                </a:solidFill>
              </a:rPr>
              <a:t>their</a:t>
            </a:r>
            <a:r>
              <a:rPr lang="en-US" sz="3200" dirty="0">
                <a:solidFill>
                  <a:srgbClr val="993300"/>
                </a:solidFill>
              </a:rPr>
              <a:t> children, nor shall children be put to death for </a:t>
            </a:r>
            <a:r>
              <a:rPr lang="en-US" sz="3200" i="1" dirty="0">
                <a:solidFill>
                  <a:srgbClr val="993300"/>
                </a:solidFill>
              </a:rPr>
              <a:t>their</a:t>
            </a:r>
            <a:r>
              <a:rPr lang="en-US" sz="3200" dirty="0">
                <a:solidFill>
                  <a:srgbClr val="993300"/>
                </a:solidFill>
              </a:rPr>
              <a:t> fathers; a person shall be put to death for his own sin</a:t>
            </a:r>
            <a:r>
              <a:rPr lang="en-US" sz="3200" dirty="0" smtClean="0">
                <a:solidFill>
                  <a:srgbClr val="993300"/>
                </a:solidFill>
              </a:rPr>
              <a:t>.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390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2175349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5" name="TextBox 4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Parallel in Ps. </a:t>
            </a:r>
            <a:r>
              <a:rPr lang="en-US" sz="3200" dirty="0" smtClean="0"/>
              <a:t>18:1-50</a:t>
            </a:r>
            <a:endParaRPr lang="en-US" sz="3200" dirty="0">
              <a:solidFill>
                <a:srgbClr val="9933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3287" y="1828800"/>
            <a:ext cx="11040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Messianic: </a:t>
            </a:r>
            <a:r>
              <a:rPr lang="en-US" sz="3200" dirty="0"/>
              <a:t>Rom. 15:9; Heb. 2:13</a:t>
            </a:r>
          </a:p>
        </p:txBody>
      </p:sp>
    </p:spTree>
    <p:extLst>
      <p:ext uri="{BB962C8B-B14F-4D97-AF65-F5344CB8AC3E}">
        <p14:creationId xmlns:p14="http://schemas.microsoft.com/office/powerpoint/2010/main" xmlns="" val="1316922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3804872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  <p:sp>
        <p:nvSpPr>
          <p:cNvPr id="14" name="TextBox 13"/>
          <p:cNvSpPr txBox="1"/>
          <p:nvPr/>
        </p:nvSpPr>
        <p:spPr>
          <a:xfrm>
            <a:off x="406400" y="1275643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993300"/>
                </a:solidFill>
              </a:rPr>
              <a:t>Rock</a:t>
            </a:r>
            <a:r>
              <a:rPr lang="en-US" sz="3200" dirty="0"/>
              <a:t> ~ </a:t>
            </a:r>
            <a:r>
              <a:rPr lang="en-US" sz="3200" i="1" dirty="0" err="1" smtClean="0">
                <a:solidFill>
                  <a:srgbClr val="993300"/>
                </a:solidFill>
              </a:rPr>
              <a:t>sela</a:t>
            </a:r>
            <a:r>
              <a:rPr lang="en-US" sz="3200" i="1" dirty="0" smtClean="0">
                <a:solidFill>
                  <a:srgbClr val="993300"/>
                </a:solidFill>
              </a:rPr>
              <a:t> </a:t>
            </a:r>
            <a:r>
              <a:rPr lang="en-US" sz="3200" dirty="0" smtClean="0"/>
              <a:t>; </a:t>
            </a:r>
            <a:r>
              <a:rPr lang="en-US" sz="3200" dirty="0"/>
              <a:t>strength ~ </a:t>
            </a:r>
            <a:r>
              <a:rPr lang="en-US" sz="3200" i="1" dirty="0" err="1">
                <a:solidFill>
                  <a:srgbClr val="993300"/>
                </a:solidFill>
              </a:rPr>
              <a:t>tsur</a:t>
            </a:r>
            <a:r>
              <a:rPr lang="en-US" sz="3200" dirty="0"/>
              <a:t> </a:t>
            </a:r>
            <a:endParaRPr lang="en-US" sz="3200" dirty="0">
              <a:solidFill>
                <a:srgbClr val="993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576" y="1295400"/>
            <a:ext cx="11401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                                         (</a:t>
            </a:r>
            <a:r>
              <a:rPr lang="en-US" sz="3200" dirty="0"/>
              <a:t>both mean </a:t>
            </a:r>
            <a:r>
              <a:rPr lang="en-US" sz="3200" i="1" dirty="0"/>
              <a:t>rock</a:t>
            </a:r>
            <a:r>
              <a:rPr lang="en-US" sz="3200" dirty="0"/>
              <a:t>)</a:t>
            </a:r>
            <a:endParaRPr lang="en-US" sz="3200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0023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91058" y="708259"/>
            <a:ext cx="4781478" cy="5451035"/>
            <a:chOff x="3289609" y="1045921"/>
            <a:chExt cx="5740484" cy="6544332"/>
          </a:xfrm>
        </p:grpSpPr>
        <p:sp>
          <p:nvSpPr>
            <p:cNvPr id="11" name="Isosceles Triangle 10"/>
            <p:cNvSpPr/>
            <p:nvPr/>
          </p:nvSpPr>
          <p:spPr>
            <a:xfrm>
              <a:off x="3289609" y="104592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 rot="10800000">
              <a:off x="3297046" y="2647971"/>
              <a:ext cx="5733047" cy="4942282"/>
            </a:xfrm>
            <a:prstGeom prst="triangle">
              <a:avLst/>
            </a:prstGeom>
            <a:noFill/>
            <a:ln w="635000">
              <a:solidFill>
                <a:srgbClr val="996633">
                  <a:alpha val="69804"/>
                </a:srgbClr>
              </a:solidFill>
            </a:ln>
            <a:effectLst>
              <a:softEdge rad="127000"/>
            </a:effectLst>
            <a:scene3d>
              <a:camera prst="orthographicFront"/>
              <a:lightRig rig="threePt" dir="t"/>
            </a:scene3d>
            <a:sp3d>
              <a:bevelT w="190500" h="889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41209" y="-160919"/>
            <a:ext cx="4686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solidFill>
                  <a:srgbClr val="663300"/>
                </a:solidFill>
                <a:latin typeface="Mitzvah" pitchFamily="2" charset="0"/>
                <a:cs typeface="Lucida Sans Unicode" panose="020B0602030504020204" pitchFamily="34" charset="0"/>
              </a:rPr>
              <a:t>2 Samuel</a:t>
            </a:r>
            <a:endParaRPr lang="en-US" sz="8800" dirty="0">
              <a:solidFill>
                <a:srgbClr val="663300"/>
              </a:solidFill>
              <a:latin typeface="Mitzvah" pitchFamily="2" charset="0"/>
              <a:cs typeface="Lucida Sans Unicode" panose="020B0602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9749" y="-72864"/>
            <a:ext cx="4425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663300"/>
                </a:solidFill>
                <a:latin typeface="Mitzvah" pitchFamily="2" charset="0"/>
              </a:rPr>
              <a:t>21-23:7</a:t>
            </a:r>
            <a:endParaRPr lang="en-US" sz="8000" dirty="0">
              <a:solidFill>
                <a:srgbClr val="663300"/>
              </a:solidFill>
              <a:latin typeface="Mitzvah" pitchFamily="2" charset="0"/>
            </a:endParaRPr>
          </a:p>
        </p:txBody>
      </p:sp>
      <p:pic>
        <p:nvPicPr>
          <p:cNvPr id="37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9622303" y="5637252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F8F8F8">
                <a:alpha val="40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xmlns="" val="1377328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Click="0">
        <p:fade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2 Samuel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 Samuel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2_Samuel_01-02.pptx" id="{30D21457-94B7-4E61-A806-22CF15C3DB50}" vid="{851F1056-163A-4EAF-92CA-0D311A7F25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</TotalTime>
  <Words>401</Words>
  <Application>Microsoft Office PowerPoint</Application>
  <PresentationFormat>Custom</PresentationFormat>
  <Paragraphs>54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Kathy</cp:lastModifiedBy>
  <cp:revision>15</cp:revision>
  <dcterms:created xsi:type="dcterms:W3CDTF">2013-03-27T13:56:00Z</dcterms:created>
  <dcterms:modified xsi:type="dcterms:W3CDTF">2013-07-18T14:45:18Z</dcterms:modified>
</cp:coreProperties>
</file>